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0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A997E-0CE8-419D-B5E5-96A7676437AA}" type="datetimeFigureOut">
              <a:rPr lang="cs-CZ" smtClean="0"/>
              <a:t>18.5.2011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40FEBD-CB55-4ABC-A79F-95888AE98D12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D7EBF7-7975-438E-993A-C1071BBF0C46}" type="datetimeFigureOut">
              <a:rPr lang="cs-CZ" smtClean="0"/>
              <a:t>18.5.2011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0C2B38-C555-4D99-A47C-D8F8EB03F4BA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C2B38-C555-4D99-A47C-D8F8EB03F4BA}" type="slidenum">
              <a:rPr lang="cs-CZ" smtClean="0"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C2B38-C555-4D99-A47C-D8F8EB03F4BA}" type="slidenum">
              <a:rPr lang="cs-CZ" smtClean="0"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ovací čár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2152821-43D0-4423-87E9-0E12CBA0A90B}" type="datetime1">
              <a:rPr lang="en-US" smtClean="0"/>
              <a:t>5/18/2011</a:t>
            </a:fld>
            <a:endParaRPr lang="en-US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EF9484-F921-4EF6-BAC6-96E13D97726A}" type="datetime1">
              <a:rPr lang="en-US" smtClean="0"/>
              <a:t>5/18/2011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DFF219-328B-4EDF-A8E4-E871B14CC55E}" type="datetime1">
              <a:rPr lang="en-US" smtClean="0"/>
              <a:t>5/18/2011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DE4228-A412-4AC7-A675-CEAB8F9D2DCD}" type="datetime1">
              <a:rPr lang="en-US" smtClean="0"/>
              <a:t>5/18/2011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443B9F-45EC-4426-9BCB-6A6A96099A5B}" type="datetime1">
              <a:rPr lang="en-US" smtClean="0"/>
              <a:t>5/18/2011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vojitá šip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C186DA-959E-4128-9797-001E68F59913}" type="datetime1">
              <a:rPr lang="en-US" smtClean="0"/>
              <a:t>5/18/2011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55A657-97F2-405C-8F14-FF449BED681D}" type="datetime1">
              <a:rPr lang="en-US" smtClean="0"/>
              <a:t>5/18/2011</a:t>
            </a:fld>
            <a:endParaRPr lang="en-US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7B01C7-A4E4-4396-ABD6-5F8E9D3E54CD}" type="datetime1">
              <a:rPr lang="en-US" smtClean="0"/>
              <a:t>5/18/2011</a:t>
            </a:fld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FD2934-B63C-4FC5-94D3-4017BA3D1CA9}" type="datetime1">
              <a:rPr lang="en-US" smtClean="0"/>
              <a:t>5/18/2011</a:t>
            </a:fld>
            <a:endParaRPr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3C653BB-8D7A-4C81-86FE-06933C085EE0}" type="datetime1">
              <a:rPr lang="en-US" smtClean="0"/>
              <a:t>5/18/2011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3ABC81-C394-4ED4-9A48-598FE3BF5498}" type="datetime1">
              <a:rPr lang="en-US" smtClean="0"/>
              <a:t>5/18/2011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ovací čár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21D3604-4251-4767-889B-672384A946C9}" type="datetime1">
              <a:rPr lang="en-US" smtClean="0"/>
              <a:t>5/18/2011</a:t>
            </a:fld>
            <a:endParaRPr lang="en-US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915361"/>
          </a:xfrm>
        </p:spPr>
        <p:txBody>
          <a:bodyPr/>
          <a:lstStyle/>
          <a:p>
            <a:pPr algn="ctr"/>
            <a:r>
              <a:rPr lang="cs-CZ" dirty="0" smtClean="0"/>
              <a:t>Robot – Komár 2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04800" y="5810696"/>
            <a:ext cx="3886200" cy="1047304"/>
          </a:xfrm>
        </p:spPr>
        <p:txBody>
          <a:bodyPr>
            <a:normAutofit/>
          </a:bodyPr>
          <a:lstStyle/>
          <a:p>
            <a:pPr algn="l"/>
            <a:r>
              <a:rPr lang="cs-CZ" dirty="0" smtClean="0">
                <a:solidFill>
                  <a:schemeClr val="tx1"/>
                </a:solidFill>
              </a:rPr>
              <a:t>Martin Makovička</a:t>
            </a:r>
          </a:p>
          <a:p>
            <a:pPr algn="l"/>
            <a:r>
              <a:rPr lang="cs-CZ" dirty="0" smtClean="0">
                <a:solidFill>
                  <a:schemeClr val="tx1"/>
                </a:solidFill>
              </a:rPr>
              <a:t>Václav </a:t>
            </a:r>
            <a:r>
              <a:rPr lang="cs-CZ" dirty="0" err="1" smtClean="0">
                <a:solidFill>
                  <a:schemeClr val="tx1"/>
                </a:solidFill>
              </a:rPr>
              <a:t>Krtička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4" name="Picture 6" descr="cvu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3622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419600" y="2209800"/>
            <a:ext cx="3886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cs-CZ" sz="2800" dirty="0">
                <a:latin typeface="+mj-lt"/>
                <a:cs typeface="Times New Roman" pitchFamily="18" charset="0"/>
              </a:rPr>
              <a:t>ČVUT v Praze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cs-CZ" sz="2800" dirty="0">
                <a:latin typeface="+mj-lt"/>
                <a:cs typeface="Times New Roman" pitchFamily="18" charset="0"/>
              </a:rPr>
              <a:t>Fakulta elektrotechnická</a:t>
            </a: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endParaRPr lang="cs-CZ" sz="2800" dirty="0">
              <a:latin typeface="+mj-lt"/>
              <a:cs typeface="Times New Roman" pitchFamily="18" charset="0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cs-CZ" sz="2800" dirty="0">
                <a:latin typeface="+mj-lt"/>
                <a:cs typeface="Times New Roman" pitchFamily="18" charset="0"/>
              </a:rPr>
              <a:t>Katedra kybernetiky</a:t>
            </a:r>
          </a:p>
        </p:txBody>
      </p:sp>
      <p:sp>
        <p:nvSpPr>
          <p:cNvPr id="7" name="Podnadpis 2"/>
          <p:cNvSpPr txBox="1">
            <a:spLocks/>
          </p:cNvSpPr>
          <p:nvPr/>
        </p:nvSpPr>
        <p:spPr>
          <a:xfrm>
            <a:off x="4876800" y="5810696"/>
            <a:ext cx="3886200" cy="1047304"/>
          </a:xfrm>
          <a:prstGeom prst="rect">
            <a:avLst/>
          </a:prstGeom>
        </p:spPr>
        <p:txBody>
          <a:bodyPr vert="horz" lIns="45720" rIns="45720">
            <a:normAutofit/>
          </a:bodyPr>
          <a:lstStyle/>
          <a:p>
            <a:pPr marL="0" marR="64008" lvl="0" indent="0" algn="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cs-CZ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64008" lvl="0" indent="0" algn="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cs-CZ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Blokové schéma systému</a:t>
            </a:r>
            <a:endParaRPr lang="cs-CZ" dirty="0"/>
          </a:p>
        </p:txBody>
      </p:sp>
      <p:sp>
        <p:nvSpPr>
          <p:cNvPr id="7230" name="Rectangle 6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pSp>
        <p:nvGrpSpPr>
          <p:cNvPr id="7169" name="Group 1"/>
          <p:cNvGrpSpPr>
            <a:grpSpLocks noChangeAspect="1"/>
          </p:cNvGrpSpPr>
          <p:nvPr/>
        </p:nvGrpSpPr>
        <p:grpSpPr bwMode="auto">
          <a:xfrm>
            <a:off x="1143000" y="1219200"/>
            <a:ext cx="6781800" cy="4740675"/>
            <a:chOff x="1404" y="1165"/>
            <a:chExt cx="9013" cy="6300"/>
          </a:xfrm>
        </p:grpSpPr>
        <p:sp>
          <p:nvSpPr>
            <p:cNvPr id="7229" name="AutoShape 61"/>
            <p:cNvSpPr>
              <a:spLocks noChangeAspect="1" noChangeArrowheads="1" noTextEdit="1"/>
            </p:cNvSpPr>
            <p:nvPr/>
          </p:nvSpPr>
          <p:spPr bwMode="auto">
            <a:xfrm>
              <a:off x="1404" y="1165"/>
              <a:ext cx="9013" cy="63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228" name="AutoShape 60"/>
            <p:cNvSpPr>
              <a:spLocks noChangeShapeType="1"/>
            </p:cNvSpPr>
            <p:nvPr/>
          </p:nvSpPr>
          <p:spPr bwMode="auto">
            <a:xfrm flipH="1">
              <a:off x="3637" y="6519"/>
              <a:ext cx="4573" cy="1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227" name="AutoShape 59"/>
            <p:cNvSpPr>
              <a:spLocks noChangeShapeType="1"/>
            </p:cNvSpPr>
            <p:nvPr/>
          </p:nvSpPr>
          <p:spPr bwMode="auto">
            <a:xfrm flipH="1">
              <a:off x="3637" y="6174"/>
              <a:ext cx="4573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226" name="AutoShape 58"/>
            <p:cNvSpPr>
              <a:spLocks noChangeShapeType="1"/>
            </p:cNvSpPr>
            <p:nvPr/>
          </p:nvSpPr>
          <p:spPr bwMode="auto">
            <a:xfrm flipV="1">
              <a:off x="1598" y="3937"/>
              <a:ext cx="4303" cy="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225" name="Rectangle 57"/>
            <p:cNvSpPr>
              <a:spLocks noChangeArrowheads="1"/>
            </p:cNvSpPr>
            <p:nvPr/>
          </p:nvSpPr>
          <p:spPr bwMode="auto">
            <a:xfrm>
              <a:off x="2137" y="3984"/>
              <a:ext cx="1500" cy="5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224" name="Rectangle 56"/>
            <p:cNvSpPr>
              <a:spLocks noChangeArrowheads="1"/>
            </p:cNvSpPr>
            <p:nvPr/>
          </p:nvSpPr>
          <p:spPr bwMode="auto">
            <a:xfrm>
              <a:off x="2137" y="3685"/>
              <a:ext cx="1500" cy="299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223" name="Rectangle 55"/>
            <p:cNvSpPr>
              <a:spLocks noChangeArrowheads="1"/>
            </p:cNvSpPr>
            <p:nvPr/>
          </p:nvSpPr>
          <p:spPr bwMode="auto">
            <a:xfrm>
              <a:off x="2137" y="3384"/>
              <a:ext cx="1500" cy="2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222" name="AutoShape 54"/>
            <p:cNvSpPr>
              <a:spLocks noChangeShapeType="1"/>
            </p:cNvSpPr>
            <p:nvPr/>
          </p:nvSpPr>
          <p:spPr bwMode="auto">
            <a:xfrm flipV="1">
              <a:off x="2884" y="2304"/>
              <a:ext cx="1" cy="10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221" name="Rectangle 53"/>
            <p:cNvSpPr>
              <a:spLocks noChangeArrowheads="1"/>
            </p:cNvSpPr>
            <p:nvPr/>
          </p:nvSpPr>
          <p:spPr bwMode="auto">
            <a:xfrm>
              <a:off x="8209" y="5875"/>
              <a:ext cx="1506" cy="8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220" name="AutoShape 52"/>
            <p:cNvSpPr>
              <a:spLocks noChangeShapeType="1"/>
            </p:cNvSpPr>
            <p:nvPr/>
          </p:nvSpPr>
          <p:spPr bwMode="auto">
            <a:xfrm>
              <a:off x="3637" y="1916"/>
              <a:ext cx="900" cy="1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219" name="Text Box 51"/>
            <p:cNvSpPr txBox="1">
              <a:spLocks noChangeArrowheads="1"/>
            </p:cNvSpPr>
            <p:nvPr/>
          </p:nvSpPr>
          <p:spPr bwMode="auto">
            <a:xfrm>
              <a:off x="2287" y="3534"/>
              <a:ext cx="1204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76279" tIns="38138" rIns="76279" bIns="38138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ROBOT</a:t>
              </a: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18" name="Text Box 50"/>
            <p:cNvSpPr txBox="1">
              <a:spLocks noChangeArrowheads="1"/>
            </p:cNvSpPr>
            <p:nvPr/>
          </p:nvSpPr>
          <p:spPr bwMode="auto">
            <a:xfrm>
              <a:off x="2287" y="3384"/>
              <a:ext cx="1204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76279" tIns="38138" rIns="76279" bIns="3813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Kamera</a:t>
              </a: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17" name="Text Box 49"/>
            <p:cNvSpPr txBox="1">
              <a:spLocks noChangeArrowheads="1"/>
            </p:cNvSpPr>
            <p:nvPr/>
          </p:nvSpPr>
          <p:spPr bwMode="auto">
            <a:xfrm>
              <a:off x="2287" y="3984"/>
              <a:ext cx="1204" cy="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76279" tIns="38138" rIns="76279" bIns="3813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Pan-Tilt</a:t>
              </a:r>
              <a:endParaRPr kumimoji="0" lang="cs-CZ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jednotka</a:t>
              </a: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214" name="Group 46"/>
            <p:cNvGrpSpPr>
              <a:grpSpLocks/>
            </p:cNvGrpSpPr>
            <p:nvPr/>
          </p:nvGrpSpPr>
          <p:grpSpPr bwMode="auto">
            <a:xfrm>
              <a:off x="2137" y="1525"/>
              <a:ext cx="1500" cy="823"/>
              <a:chOff x="2137" y="1525"/>
              <a:chExt cx="1500" cy="823"/>
            </a:xfrm>
          </p:grpSpPr>
          <p:sp>
            <p:nvSpPr>
              <p:cNvPr id="7216" name="Rectangle 48"/>
              <p:cNvSpPr>
                <a:spLocks noChangeArrowheads="1"/>
              </p:cNvSpPr>
              <p:nvPr/>
            </p:nvSpPr>
            <p:spPr bwMode="auto">
              <a:xfrm>
                <a:off x="2137" y="1525"/>
                <a:ext cx="1500" cy="78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7215" name="Text Box 47"/>
              <p:cNvSpPr txBox="1">
                <a:spLocks noChangeArrowheads="1"/>
              </p:cNvSpPr>
              <p:nvPr/>
            </p:nvSpPr>
            <p:spPr bwMode="auto">
              <a:xfrm>
                <a:off x="2317" y="1600"/>
                <a:ext cx="1204" cy="7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76279" tIns="38138" rIns="76279" bIns="3813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Ovladač kamery</a:t>
                </a:r>
                <a:endParaRPr kumimoji="0" 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7213" name="Text Box 45"/>
            <p:cNvSpPr txBox="1">
              <a:spLocks noChangeArrowheads="1"/>
            </p:cNvSpPr>
            <p:nvPr/>
          </p:nvSpPr>
          <p:spPr bwMode="auto">
            <a:xfrm>
              <a:off x="8378" y="5963"/>
              <a:ext cx="1202" cy="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76279" tIns="38138" rIns="76279" bIns="38138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Regulátor</a:t>
              </a: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12" name="Text Box 44"/>
            <p:cNvSpPr txBox="1">
              <a:spLocks noChangeArrowheads="1"/>
            </p:cNvSpPr>
            <p:nvPr/>
          </p:nvSpPr>
          <p:spPr bwMode="auto">
            <a:xfrm>
              <a:off x="3491" y="1525"/>
              <a:ext cx="1206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76279" tIns="38138" rIns="76279" bIns="3813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snímky</a:t>
              </a: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11" name="Text Box 43"/>
            <p:cNvSpPr txBox="1">
              <a:spLocks noChangeArrowheads="1"/>
            </p:cNvSpPr>
            <p:nvPr/>
          </p:nvSpPr>
          <p:spPr bwMode="auto">
            <a:xfrm>
              <a:off x="1454" y="2605"/>
              <a:ext cx="1206" cy="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76279" tIns="38138" rIns="76279" bIns="3813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ovládání kamery</a:t>
              </a: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10" name="Text Box 42"/>
            <p:cNvSpPr txBox="1">
              <a:spLocks noChangeArrowheads="1"/>
            </p:cNvSpPr>
            <p:nvPr/>
          </p:nvSpPr>
          <p:spPr bwMode="auto">
            <a:xfrm>
              <a:off x="1522" y="4735"/>
              <a:ext cx="1206" cy="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76279" tIns="38138" rIns="76279" bIns="38138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úhly</a:t>
              </a:r>
              <a:endParaRPr kumimoji="0" lang="cs-CZ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natočení robotu</a:t>
              </a: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09" name="Text Box 41"/>
            <p:cNvSpPr txBox="1">
              <a:spLocks noChangeArrowheads="1"/>
            </p:cNvSpPr>
            <p:nvPr/>
          </p:nvSpPr>
          <p:spPr bwMode="auto">
            <a:xfrm>
              <a:off x="2885" y="2635"/>
              <a:ext cx="1206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76279" tIns="38138" rIns="76279" bIns="3813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nezpracované snímky</a:t>
              </a: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08" name="Text Box 40"/>
            <p:cNvSpPr txBox="1">
              <a:spLocks noChangeArrowheads="1"/>
            </p:cNvSpPr>
            <p:nvPr/>
          </p:nvSpPr>
          <p:spPr bwMode="auto">
            <a:xfrm>
              <a:off x="3023" y="4765"/>
              <a:ext cx="1206" cy="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76279" tIns="38138" rIns="76279" bIns="38138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ovládání</a:t>
              </a:r>
              <a:endParaRPr kumimoji="0" lang="cs-CZ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Pan-Tilt</a:t>
              </a:r>
              <a:endParaRPr kumimoji="0" lang="cs-CZ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jednotky</a:t>
              </a: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07" name="Text Box 39"/>
            <p:cNvSpPr txBox="1">
              <a:spLocks noChangeArrowheads="1"/>
            </p:cNvSpPr>
            <p:nvPr/>
          </p:nvSpPr>
          <p:spPr bwMode="auto">
            <a:xfrm>
              <a:off x="6778" y="1704"/>
              <a:ext cx="1206" cy="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76279" tIns="38138" rIns="76279" bIns="38138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poloha komára</a:t>
              </a: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06" name="Text Box 38"/>
            <p:cNvSpPr txBox="1">
              <a:spLocks noChangeArrowheads="1"/>
            </p:cNvSpPr>
            <p:nvPr/>
          </p:nvSpPr>
          <p:spPr bwMode="auto">
            <a:xfrm>
              <a:off x="7605" y="2933"/>
              <a:ext cx="1451" cy="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76279" tIns="38138" rIns="76279" bIns="38138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Předpokládaná poloha komára</a:t>
              </a: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05" name="Text Box 37"/>
            <p:cNvSpPr txBox="1">
              <a:spLocks noChangeArrowheads="1"/>
            </p:cNvSpPr>
            <p:nvPr/>
          </p:nvSpPr>
          <p:spPr bwMode="auto">
            <a:xfrm>
              <a:off x="4852" y="6374"/>
              <a:ext cx="1206" cy="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76279" tIns="38138" rIns="76279" bIns="38138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Souřadnice</a:t>
              </a:r>
              <a:br>
                <a:rPr kumimoji="0" lang="cs-CZ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</a:br>
              <a:r>
                <a:rPr kumimoji="0" lang="cs-CZ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k zaměření</a:t>
              </a: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04" name="AutoShape 36"/>
            <p:cNvSpPr>
              <a:spLocks noChangeShapeType="1"/>
            </p:cNvSpPr>
            <p:nvPr/>
          </p:nvSpPr>
          <p:spPr bwMode="auto">
            <a:xfrm>
              <a:off x="6040" y="1928"/>
              <a:ext cx="217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grpSp>
          <p:nvGrpSpPr>
            <p:cNvPr id="7201" name="Group 33"/>
            <p:cNvGrpSpPr>
              <a:grpSpLocks/>
            </p:cNvGrpSpPr>
            <p:nvPr/>
          </p:nvGrpSpPr>
          <p:grpSpPr bwMode="auto">
            <a:xfrm>
              <a:off x="4537" y="1537"/>
              <a:ext cx="1503" cy="781"/>
              <a:chOff x="4537" y="1537"/>
              <a:chExt cx="1503" cy="781"/>
            </a:xfrm>
          </p:grpSpPr>
          <p:sp>
            <p:nvSpPr>
              <p:cNvPr id="7203" name="Rectangle 35"/>
              <p:cNvSpPr>
                <a:spLocks noChangeArrowheads="1"/>
              </p:cNvSpPr>
              <p:nvPr/>
            </p:nvSpPr>
            <p:spPr bwMode="auto">
              <a:xfrm>
                <a:off x="4537" y="1537"/>
                <a:ext cx="1503" cy="78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7202" name="Text Box 34"/>
              <p:cNvSpPr txBox="1">
                <a:spLocks noChangeArrowheads="1"/>
              </p:cNvSpPr>
              <p:nvPr/>
            </p:nvSpPr>
            <p:spPr bwMode="auto">
              <a:xfrm>
                <a:off x="4697" y="1600"/>
                <a:ext cx="1204" cy="6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76279" tIns="38138" rIns="76279" bIns="3813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Detekce komára</a:t>
                </a:r>
                <a:endParaRPr kumimoji="0" 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198" name="Group 30"/>
            <p:cNvGrpSpPr>
              <a:grpSpLocks/>
            </p:cNvGrpSpPr>
            <p:nvPr/>
          </p:nvGrpSpPr>
          <p:grpSpPr bwMode="auto">
            <a:xfrm>
              <a:off x="8210" y="1537"/>
              <a:ext cx="1505" cy="781"/>
              <a:chOff x="8211" y="1494"/>
              <a:chExt cx="1505" cy="901"/>
            </a:xfrm>
          </p:grpSpPr>
          <p:sp>
            <p:nvSpPr>
              <p:cNvPr id="7200" name="Rectangle 32"/>
              <p:cNvSpPr>
                <a:spLocks noChangeArrowheads="1"/>
              </p:cNvSpPr>
              <p:nvPr/>
            </p:nvSpPr>
            <p:spPr bwMode="auto">
              <a:xfrm>
                <a:off x="8211" y="1495"/>
                <a:ext cx="1505" cy="9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7199" name="Text Box 31"/>
              <p:cNvSpPr txBox="1">
                <a:spLocks noChangeArrowheads="1"/>
              </p:cNvSpPr>
              <p:nvPr/>
            </p:nvSpPr>
            <p:spPr bwMode="auto">
              <a:xfrm>
                <a:off x="8301" y="1494"/>
                <a:ext cx="1204" cy="9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76279" tIns="38138" rIns="76279" bIns="3813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Predikce pohybu komára</a:t>
                </a:r>
                <a:endParaRPr kumimoji="0" 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7197" name="AutoShape 29"/>
            <p:cNvSpPr>
              <a:spLocks noChangeShapeType="1"/>
            </p:cNvSpPr>
            <p:nvPr/>
          </p:nvSpPr>
          <p:spPr bwMode="auto">
            <a:xfrm rot="16200000">
              <a:off x="4441" y="4287"/>
              <a:ext cx="1751" cy="1560"/>
            </a:xfrm>
            <a:prstGeom prst="bentConnector3">
              <a:avLst>
                <a:gd name="adj1" fmla="val 52255"/>
              </a:avLst>
            </a:prstGeom>
            <a:noFill/>
            <a:ln w="19050">
              <a:solidFill>
                <a:srgbClr val="000000"/>
              </a:solidFill>
              <a:prstDash val="dashDot"/>
              <a:miter lim="800000"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196" name="Rectangle 28"/>
            <p:cNvSpPr>
              <a:spLocks noChangeArrowheads="1"/>
            </p:cNvSpPr>
            <p:nvPr/>
          </p:nvSpPr>
          <p:spPr bwMode="auto">
            <a:xfrm>
              <a:off x="5901" y="3685"/>
              <a:ext cx="1503" cy="50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195" name="Text Box 27"/>
            <p:cNvSpPr txBox="1">
              <a:spLocks noChangeArrowheads="1"/>
            </p:cNvSpPr>
            <p:nvPr/>
          </p:nvSpPr>
          <p:spPr bwMode="auto">
            <a:xfrm>
              <a:off x="5901" y="3685"/>
              <a:ext cx="1503" cy="506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vert="horz" wrap="square" lIns="76279" tIns="38138" rIns="76279" bIns="3813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Transformace souřadnic</a:t>
              </a: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94" name="AutoShape 26"/>
            <p:cNvSpPr>
              <a:spLocks noChangeShapeType="1"/>
            </p:cNvSpPr>
            <p:nvPr/>
          </p:nvSpPr>
          <p:spPr bwMode="auto">
            <a:xfrm>
              <a:off x="8902" y="2318"/>
              <a:ext cx="60" cy="355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193" name="AutoShape 25"/>
            <p:cNvSpPr>
              <a:spLocks noChangeShapeType="1"/>
            </p:cNvSpPr>
            <p:nvPr/>
          </p:nvSpPr>
          <p:spPr bwMode="auto">
            <a:xfrm>
              <a:off x="1597" y="1345"/>
              <a:ext cx="8640" cy="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192" name="AutoShape 24"/>
            <p:cNvSpPr>
              <a:spLocks noChangeShapeType="1"/>
            </p:cNvSpPr>
            <p:nvPr/>
          </p:nvSpPr>
          <p:spPr bwMode="auto">
            <a:xfrm>
              <a:off x="1597" y="1345"/>
              <a:ext cx="1" cy="594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191" name="AutoShape 23"/>
            <p:cNvSpPr>
              <a:spLocks noChangeShapeType="1"/>
            </p:cNvSpPr>
            <p:nvPr/>
          </p:nvSpPr>
          <p:spPr bwMode="auto">
            <a:xfrm>
              <a:off x="10237" y="1345"/>
              <a:ext cx="1" cy="5940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190" name="AutoShape 22"/>
            <p:cNvSpPr>
              <a:spLocks noChangeShapeType="1"/>
            </p:cNvSpPr>
            <p:nvPr/>
          </p:nvSpPr>
          <p:spPr bwMode="auto">
            <a:xfrm>
              <a:off x="1597" y="7285"/>
              <a:ext cx="8640" cy="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189" name="AutoShape 21"/>
            <p:cNvSpPr>
              <a:spLocks noChangeShapeType="1"/>
            </p:cNvSpPr>
            <p:nvPr/>
          </p:nvSpPr>
          <p:spPr bwMode="auto">
            <a:xfrm>
              <a:off x="6653" y="4268"/>
              <a:ext cx="1" cy="3018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grpSp>
          <p:nvGrpSpPr>
            <p:cNvPr id="7186" name="Group 18"/>
            <p:cNvGrpSpPr>
              <a:grpSpLocks/>
            </p:cNvGrpSpPr>
            <p:nvPr/>
          </p:nvGrpSpPr>
          <p:grpSpPr bwMode="auto">
            <a:xfrm>
              <a:off x="2137" y="5769"/>
              <a:ext cx="1504" cy="1081"/>
              <a:chOff x="2137" y="5485"/>
              <a:chExt cx="1504" cy="1081"/>
            </a:xfrm>
          </p:grpSpPr>
          <p:sp>
            <p:nvSpPr>
              <p:cNvPr id="7188" name="Rectangle 20"/>
              <p:cNvSpPr>
                <a:spLocks noChangeArrowheads="1"/>
              </p:cNvSpPr>
              <p:nvPr/>
            </p:nvSpPr>
            <p:spPr bwMode="auto">
              <a:xfrm>
                <a:off x="2137" y="5485"/>
                <a:ext cx="1504" cy="108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7187" name="Text Box 19"/>
              <p:cNvSpPr txBox="1">
                <a:spLocks noChangeArrowheads="1"/>
              </p:cNvSpPr>
              <p:nvPr/>
            </p:nvSpPr>
            <p:spPr bwMode="auto">
              <a:xfrm>
                <a:off x="2287" y="5589"/>
                <a:ext cx="1204" cy="8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76279" tIns="38138" rIns="76279" bIns="3813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Ovladač Pan-Tilt jednotky</a:t>
                </a:r>
                <a:endParaRPr kumimoji="0" 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7185" name="AutoShape 17"/>
            <p:cNvSpPr>
              <a:spLocks noChangeShapeType="1"/>
            </p:cNvSpPr>
            <p:nvPr/>
          </p:nvSpPr>
          <p:spPr bwMode="auto">
            <a:xfrm flipV="1">
              <a:off x="2497" y="2305"/>
              <a:ext cx="1" cy="10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184" name="AutoShape 16"/>
            <p:cNvSpPr>
              <a:spLocks noChangeShapeType="1"/>
            </p:cNvSpPr>
            <p:nvPr/>
          </p:nvSpPr>
          <p:spPr bwMode="auto">
            <a:xfrm flipV="1">
              <a:off x="2498" y="4585"/>
              <a:ext cx="1" cy="118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183" name="AutoShape 15"/>
            <p:cNvSpPr>
              <a:spLocks noChangeShapeType="1"/>
            </p:cNvSpPr>
            <p:nvPr/>
          </p:nvSpPr>
          <p:spPr bwMode="auto">
            <a:xfrm flipV="1">
              <a:off x="3220" y="4581"/>
              <a:ext cx="1" cy="11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182" name="Text Box 14"/>
            <p:cNvSpPr txBox="1">
              <a:spLocks noChangeArrowheads="1"/>
            </p:cNvSpPr>
            <p:nvPr/>
          </p:nvSpPr>
          <p:spPr bwMode="auto">
            <a:xfrm>
              <a:off x="4923" y="5473"/>
              <a:ext cx="1425" cy="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76279" tIns="38138" rIns="76279" bIns="38138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Aktuální poloha natočení robotu</a:t>
              </a: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179" name="Group 11"/>
            <p:cNvGrpSpPr>
              <a:grpSpLocks/>
            </p:cNvGrpSpPr>
            <p:nvPr/>
          </p:nvGrpSpPr>
          <p:grpSpPr bwMode="auto">
            <a:xfrm>
              <a:off x="4062" y="2426"/>
              <a:ext cx="2385" cy="1157"/>
              <a:chOff x="4078" y="2273"/>
              <a:chExt cx="2385" cy="1157"/>
            </a:xfrm>
          </p:grpSpPr>
          <p:sp>
            <p:nvSpPr>
              <p:cNvPr id="7181" name="AutoShape 13"/>
              <p:cNvSpPr>
                <a:spLocks noChangeArrowheads="1"/>
              </p:cNvSpPr>
              <p:nvPr/>
            </p:nvSpPr>
            <p:spPr bwMode="auto">
              <a:xfrm>
                <a:off x="4078" y="2273"/>
                <a:ext cx="2385" cy="1157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7180" name="Text Box 12"/>
              <p:cNvSpPr txBox="1">
                <a:spLocks noChangeArrowheads="1"/>
              </p:cNvSpPr>
              <p:nvPr/>
            </p:nvSpPr>
            <p:spPr bwMode="auto">
              <a:xfrm>
                <a:off x="4078" y="2305"/>
                <a:ext cx="2340" cy="10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76279" tIns="38138" rIns="76279" bIns="3813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sz="10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Kartézský souřadnicový systém v rovině snímku</a:t>
                </a:r>
                <a:br>
                  <a:rPr kumimoji="0" lang="cs-CZ" sz="10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</a:br>
                <a:r>
                  <a:rPr kumimoji="0" lang="cs-CZ" sz="10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z kamery</a:t>
                </a:r>
                <a:endParaRPr kumimoji="0" 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176" name="Group 8"/>
            <p:cNvGrpSpPr>
              <a:grpSpLocks/>
            </p:cNvGrpSpPr>
            <p:nvPr/>
          </p:nvGrpSpPr>
          <p:grpSpPr bwMode="auto">
            <a:xfrm>
              <a:off x="6934" y="4410"/>
              <a:ext cx="1853" cy="1255"/>
              <a:chOff x="5017" y="4330"/>
              <a:chExt cx="2340" cy="977"/>
            </a:xfrm>
          </p:grpSpPr>
          <p:sp>
            <p:nvSpPr>
              <p:cNvPr id="7178" name="AutoShape 10"/>
              <p:cNvSpPr>
                <a:spLocks noChangeArrowheads="1"/>
              </p:cNvSpPr>
              <p:nvPr/>
            </p:nvSpPr>
            <p:spPr bwMode="auto">
              <a:xfrm>
                <a:off x="5017" y="4330"/>
                <a:ext cx="2340" cy="977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7177" name="Text Box 9"/>
              <p:cNvSpPr txBox="1">
                <a:spLocks noChangeArrowheads="1"/>
              </p:cNvSpPr>
              <p:nvPr/>
            </p:nvSpPr>
            <p:spPr bwMode="auto">
              <a:xfrm>
                <a:off x="5017" y="4375"/>
                <a:ext cx="2340" cy="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76279" tIns="38138" rIns="76279" bIns="3813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sz="10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Kartézský souřadnicový systém v rovině obrazovky</a:t>
                </a:r>
                <a:endParaRPr kumimoji="0" 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173" name="Group 5"/>
            <p:cNvGrpSpPr>
              <a:grpSpLocks/>
            </p:cNvGrpSpPr>
            <p:nvPr/>
          </p:nvGrpSpPr>
          <p:grpSpPr bwMode="auto">
            <a:xfrm>
              <a:off x="3879" y="4268"/>
              <a:ext cx="1859" cy="720"/>
              <a:chOff x="1973" y="6625"/>
              <a:chExt cx="1859" cy="720"/>
            </a:xfrm>
          </p:grpSpPr>
          <p:sp>
            <p:nvSpPr>
              <p:cNvPr id="7175" name="AutoShape 7"/>
              <p:cNvSpPr>
                <a:spLocks noChangeArrowheads="1"/>
              </p:cNvSpPr>
              <p:nvPr/>
            </p:nvSpPr>
            <p:spPr bwMode="auto">
              <a:xfrm>
                <a:off x="1973" y="6625"/>
                <a:ext cx="1859" cy="575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7174" name="Text Box 6"/>
              <p:cNvSpPr txBox="1">
                <a:spLocks noChangeArrowheads="1"/>
              </p:cNvSpPr>
              <p:nvPr/>
            </p:nvSpPr>
            <p:spPr bwMode="auto">
              <a:xfrm>
                <a:off x="2013" y="6625"/>
                <a:ext cx="1819" cy="7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76279" tIns="38138" rIns="76279" bIns="3813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sz="10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Systém úhlů natočení robotu</a:t>
                </a:r>
                <a:endParaRPr kumimoji="0" 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7172" name="AutoShape 4"/>
            <p:cNvSpPr>
              <a:spLocks noChangeShapeType="1"/>
            </p:cNvSpPr>
            <p:nvPr/>
          </p:nvSpPr>
          <p:spPr bwMode="auto">
            <a:xfrm>
              <a:off x="3637" y="5942"/>
              <a:ext cx="900" cy="1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prstDash val="dash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171" name="AutoShape 3"/>
            <p:cNvSpPr>
              <a:spLocks noChangeShapeType="1"/>
            </p:cNvSpPr>
            <p:nvPr/>
          </p:nvSpPr>
          <p:spPr bwMode="auto">
            <a:xfrm>
              <a:off x="6652" y="1346"/>
              <a:ext cx="1" cy="2339"/>
            </a:xfrm>
            <a:prstGeom prst="straightConnector1">
              <a:avLst/>
            </a:prstGeom>
            <a:noFill/>
            <a:ln w="1905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170" name="Text Box 2"/>
            <p:cNvSpPr txBox="1">
              <a:spLocks noChangeArrowheads="1"/>
            </p:cNvSpPr>
            <p:nvPr/>
          </p:nvSpPr>
          <p:spPr bwMode="auto">
            <a:xfrm>
              <a:off x="4388" y="5040"/>
              <a:ext cx="1865" cy="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76279" tIns="38138" rIns="76279" bIns="38138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Úhly natočení</a:t>
              </a:r>
              <a:endParaRPr kumimoji="0" lang="cs-CZ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robotu</a:t>
              </a:r>
              <a:endParaRPr kumimoji="0" 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6" name="Zástupný symbol pro číslo snímku 6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033272"/>
          </a:xfrm>
        </p:spPr>
        <p:txBody>
          <a:bodyPr>
            <a:normAutofit fontScale="85000" lnSpcReduction="10000"/>
          </a:bodyPr>
          <a:lstStyle/>
          <a:p>
            <a:r>
              <a:rPr lang="cs-CZ" dirty="0" smtClean="0"/>
              <a:t>1. Fáze – Nejtmavší pixel ve snímku</a:t>
            </a:r>
          </a:p>
          <a:p>
            <a:r>
              <a:rPr lang="cs-CZ" dirty="0" smtClean="0"/>
              <a:t>2. Fáze – Sekvence tmavých </a:t>
            </a:r>
            <a:r>
              <a:rPr lang="cs-CZ" dirty="0" err="1" smtClean="0"/>
              <a:t>pixelů</a:t>
            </a:r>
            <a:r>
              <a:rPr lang="cs-CZ" dirty="0" smtClean="0"/>
              <a:t> s jasem pod 180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Detekce komára</a:t>
            </a:r>
            <a:endParaRPr lang="cs-CZ" dirty="0"/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pSp>
        <p:nvGrpSpPr>
          <p:cNvPr id="6145" name="Group 1"/>
          <p:cNvGrpSpPr>
            <a:grpSpLocks noChangeAspect="1"/>
          </p:cNvGrpSpPr>
          <p:nvPr/>
        </p:nvGrpSpPr>
        <p:grpSpPr bwMode="auto">
          <a:xfrm>
            <a:off x="838200" y="2209800"/>
            <a:ext cx="3810000" cy="1143000"/>
            <a:chOff x="1417" y="1165"/>
            <a:chExt cx="9000" cy="2700"/>
          </a:xfrm>
        </p:grpSpPr>
        <p:sp>
          <p:nvSpPr>
            <p:cNvPr id="6159" name="AutoShape 15"/>
            <p:cNvSpPr>
              <a:spLocks noChangeAspect="1" noChangeArrowheads="1" noTextEdit="1"/>
            </p:cNvSpPr>
            <p:nvPr/>
          </p:nvSpPr>
          <p:spPr bwMode="auto">
            <a:xfrm>
              <a:off x="1417" y="1165"/>
              <a:ext cx="9000" cy="27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pic>
          <p:nvPicPr>
            <p:cNvPr id="6158" name="Picture 14" descr="Komar01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67" y="1375"/>
              <a:ext cx="2880" cy="2304"/>
            </a:xfrm>
            <a:prstGeom prst="rect">
              <a:avLst/>
            </a:prstGeom>
            <a:noFill/>
          </p:spPr>
        </p:pic>
        <p:pic>
          <p:nvPicPr>
            <p:cNvPr id="6157" name="Picture 13" descr="Komar01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77" y="1375"/>
              <a:ext cx="2880" cy="2304"/>
            </a:xfrm>
            <a:prstGeom prst="rect">
              <a:avLst/>
            </a:prstGeom>
            <a:noFill/>
          </p:spPr>
        </p:pic>
        <p:pic>
          <p:nvPicPr>
            <p:cNvPr id="6156" name="Picture 12" descr="Komar01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387" y="1375"/>
              <a:ext cx="2880" cy="2304"/>
            </a:xfrm>
            <a:prstGeom prst="rect">
              <a:avLst/>
            </a:prstGeom>
            <a:noFill/>
          </p:spPr>
        </p:pic>
        <p:sp>
          <p:nvSpPr>
            <p:cNvPr id="6155" name="AutoShape 11"/>
            <p:cNvSpPr>
              <a:spLocks noChangeShapeType="1"/>
            </p:cNvSpPr>
            <p:nvPr/>
          </p:nvSpPr>
          <p:spPr bwMode="auto">
            <a:xfrm>
              <a:off x="2182" y="2275"/>
              <a:ext cx="900" cy="1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54" name="AutoShape 10"/>
            <p:cNvSpPr>
              <a:spLocks noChangeShapeType="1"/>
            </p:cNvSpPr>
            <p:nvPr/>
          </p:nvSpPr>
          <p:spPr bwMode="auto">
            <a:xfrm>
              <a:off x="1882" y="2276"/>
              <a:ext cx="36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53" name="AutoShape 9"/>
            <p:cNvSpPr>
              <a:spLocks noChangeShapeType="1"/>
            </p:cNvSpPr>
            <p:nvPr/>
          </p:nvSpPr>
          <p:spPr bwMode="auto">
            <a:xfrm flipH="1">
              <a:off x="3037" y="2275"/>
              <a:ext cx="36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52" name="AutoShape 8"/>
            <p:cNvSpPr>
              <a:spLocks noChangeShapeType="1"/>
            </p:cNvSpPr>
            <p:nvPr/>
          </p:nvSpPr>
          <p:spPr bwMode="auto">
            <a:xfrm flipV="1">
              <a:off x="2632" y="2185"/>
              <a:ext cx="1" cy="180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51" name="AutoShape 7"/>
            <p:cNvSpPr>
              <a:spLocks noChangeShapeType="1"/>
            </p:cNvSpPr>
            <p:nvPr/>
          </p:nvSpPr>
          <p:spPr bwMode="auto">
            <a:xfrm>
              <a:off x="5542" y="2050"/>
              <a:ext cx="1" cy="900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50" name="AutoShape 6"/>
            <p:cNvSpPr>
              <a:spLocks noChangeShapeType="1"/>
            </p:cNvSpPr>
            <p:nvPr/>
          </p:nvSpPr>
          <p:spPr bwMode="auto">
            <a:xfrm flipV="1">
              <a:off x="5542" y="2890"/>
              <a:ext cx="1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49" name="AutoShape 5"/>
            <p:cNvSpPr>
              <a:spLocks noChangeShapeType="1"/>
            </p:cNvSpPr>
            <p:nvPr/>
          </p:nvSpPr>
          <p:spPr bwMode="auto">
            <a:xfrm>
              <a:off x="5542" y="1735"/>
              <a:ext cx="1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48" name="AutoShape 4"/>
            <p:cNvSpPr>
              <a:spLocks noChangeShapeType="1"/>
            </p:cNvSpPr>
            <p:nvPr/>
          </p:nvSpPr>
          <p:spPr bwMode="auto">
            <a:xfrm>
              <a:off x="5452" y="2500"/>
              <a:ext cx="180" cy="1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47" name="AutoShape 3"/>
            <p:cNvSpPr>
              <a:spLocks noChangeShapeType="1"/>
            </p:cNvSpPr>
            <p:nvPr/>
          </p:nvSpPr>
          <p:spPr bwMode="auto">
            <a:xfrm>
              <a:off x="8452" y="2320"/>
              <a:ext cx="1" cy="360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46" name="AutoShape 2"/>
            <p:cNvSpPr>
              <a:spLocks noChangeShapeType="1"/>
            </p:cNvSpPr>
            <p:nvPr/>
          </p:nvSpPr>
          <p:spPr bwMode="auto">
            <a:xfrm>
              <a:off x="8272" y="2500"/>
              <a:ext cx="360" cy="1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sp>
        <p:nvSpPr>
          <p:cNvPr id="6176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pSp>
        <p:nvGrpSpPr>
          <p:cNvPr id="6161" name="Group 17"/>
          <p:cNvGrpSpPr>
            <a:grpSpLocks noChangeAspect="1"/>
          </p:cNvGrpSpPr>
          <p:nvPr/>
        </p:nvGrpSpPr>
        <p:grpSpPr bwMode="auto">
          <a:xfrm>
            <a:off x="838200" y="3200400"/>
            <a:ext cx="3810000" cy="1143000"/>
            <a:chOff x="1417" y="1165"/>
            <a:chExt cx="9000" cy="2700"/>
          </a:xfrm>
        </p:grpSpPr>
        <p:sp>
          <p:nvSpPr>
            <p:cNvPr id="6175" name="AutoShape 31"/>
            <p:cNvSpPr>
              <a:spLocks noChangeAspect="1" noChangeArrowheads="1" noTextEdit="1"/>
            </p:cNvSpPr>
            <p:nvPr/>
          </p:nvSpPr>
          <p:spPr bwMode="auto">
            <a:xfrm>
              <a:off x="1417" y="1165"/>
              <a:ext cx="9000" cy="27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pic>
          <p:nvPicPr>
            <p:cNvPr id="6174" name="Picture 30" descr="Komar01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67" y="1375"/>
              <a:ext cx="2880" cy="2304"/>
            </a:xfrm>
            <a:prstGeom prst="rect">
              <a:avLst/>
            </a:prstGeom>
            <a:noFill/>
          </p:spPr>
        </p:pic>
        <p:pic>
          <p:nvPicPr>
            <p:cNvPr id="6173" name="Picture 29" descr="Komar01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77" y="1375"/>
              <a:ext cx="2880" cy="2304"/>
            </a:xfrm>
            <a:prstGeom prst="rect">
              <a:avLst/>
            </a:prstGeom>
            <a:noFill/>
          </p:spPr>
        </p:pic>
        <p:pic>
          <p:nvPicPr>
            <p:cNvPr id="6172" name="Picture 28" descr="Komar01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387" y="1375"/>
              <a:ext cx="2880" cy="2304"/>
            </a:xfrm>
            <a:prstGeom prst="rect">
              <a:avLst/>
            </a:prstGeom>
            <a:noFill/>
          </p:spPr>
        </p:pic>
        <p:sp>
          <p:nvSpPr>
            <p:cNvPr id="6171" name="AutoShape 27"/>
            <p:cNvSpPr>
              <a:spLocks noChangeShapeType="1"/>
            </p:cNvSpPr>
            <p:nvPr/>
          </p:nvSpPr>
          <p:spPr bwMode="auto">
            <a:xfrm>
              <a:off x="1882" y="2111"/>
              <a:ext cx="36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70" name="AutoShape 26"/>
            <p:cNvSpPr>
              <a:spLocks noChangeShapeType="1"/>
            </p:cNvSpPr>
            <p:nvPr/>
          </p:nvSpPr>
          <p:spPr bwMode="auto">
            <a:xfrm rot="18900000" flipH="1">
              <a:off x="2752" y="1975"/>
              <a:ext cx="36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69" name="AutoShape 25"/>
            <p:cNvSpPr>
              <a:spLocks noChangeShapeType="1"/>
            </p:cNvSpPr>
            <p:nvPr/>
          </p:nvSpPr>
          <p:spPr bwMode="auto">
            <a:xfrm flipV="1">
              <a:off x="2527" y="2020"/>
              <a:ext cx="1" cy="180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68" name="AutoShape 24"/>
            <p:cNvSpPr>
              <a:spLocks noChangeShapeType="1"/>
            </p:cNvSpPr>
            <p:nvPr/>
          </p:nvSpPr>
          <p:spPr bwMode="auto">
            <a:xfrm>
              <a:off x="5392" y="2050"/>
              <a:ext cx="1" cy="900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67" name="AutoShape 23"/>
            <p:cNvSpPr>
              <a:spLocks noChangeShapeType="1"/>
            </p:cNvSpPr>
            <p:nvPr/>
          </p:nvSpPr>
          <p:spPr bwMode="auto">
            <a:xfrm flipV="1">
              <a:off x="5392" y="2890"/>
              <a:ext cx="1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66" name="AutoShape 22"/>
            <p:cNvSpPr>
              <a:spLocks noChangeShapeType="1"/>
            </p:cNvSpPr>
            <p:nvPr/>
          </p:nvSpPr>
          <p:spPr bwMode="auto">
            <a:xfrm>
              <a:off x="5392" y="1735"/>
              <a:ext cx="1" cy="3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65" name="AutoShape 21"/>
            <p:cNvSpPr>
              <a:spLocks noChangeShapeType="1"/>
            </p:cNvSpPr>
            <p:nvPr/>
          </p:nvSpPr>
          <p:spPr bwMode="auto">
            <a:xfrm>
              <a:off x="5302" y="2500"/>
              <a:ext cx="180" cy="1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64" name="AutoShape 20"/>
            <p:cNvSpPr>
              <a:spLocks noChangeShapeType="1"/>
            </p:cNvSpPr>
            <p:nvPr/>
          </p:nvSpPr>
          <p:spPr bwMode="auto">
            <a:xfrm>
              <a:off x="8272" y="2320"/>
              <a:ext cx="1" cy="360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63" name="AutoShape 19"/>
            <p:cNvSpPr>
              <a:spLocks noChangeShapeType="1"/>
            </p:cNvSpPr>
            <p:nvPr/>
          </p:nvSpPr>
          <p:spPr bwMode="auto">
            <a:xfrm>
              <a:off x="8092" y="2500"/>
              <a:ext cx="360" cy="1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62" name="AutoShape 18"/>
            <p:cNvSpPr>
              <a:spLocks noChangeShapeType="1"/>
            </p:cNvSpPr>
            <p:nvPr/>
          </p:nvSpPr>
          <p:spPr bwMode="auto">
            <a:xfrm>
              <a:off x="2242" y="2110"/>
              <a:ext cx="540" cy="1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sp>
        <p:nvSpPr>
          <p:cNvPr id="6190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pSp>
        <p:nvGrpSpPr>
          <p:cNvPr id="6177" name="Group 33"/>
          <p:cNvGrpSpPr>
            <a:grpSpLocks noChangeAspect="1"/>
          </p:cNvGrpSpPr>
          <p:nvPr/>
        </p:nvGrpSpPr>
        <p:grpSpPr bwMode="auto">
          <a:xfrm>
            <a:off x="838200" y="4191000"/>
            <a:ext cx="3810000" cy="1143000"/>
            <a:chOff x="1417" y="1165"/>
            <a:chExt cx="9000" cy="2700"/>
          </a:xfrm>
        </p:grpSpPr>
        <p:sp>
          <p:nvSpPr>
            <p:cNvPr id="6189" name="AutoShape 45"/>
            <p:cNvSpPr>
              <a:spLocks noChangeAspect="1" noChangeArrowheads="1" noTextEdit="1"/>
            </p:cNvSpPr>
            <p:nvPr/>
          </p:nvSpPr>
          <p:spPr bwMode="auto">
            <a:xfrm>
              <a:off x="1417" y="1165"/>
              <a:ext cx="9000" cy="27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pic>
          <p:nvPicPr>
            <p:cNvPr id="6188" name="Picture 44" descr="Komar01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67" y="1375"/>
              <a:ext cx="2880" cy="2304"/>
            </a:xfrm>
            <a:prstGeom prst="rect">
              <a:avLst/>
            </a:prstGeom>
            <a:noFill/>
          </p:spPr>
        </p:pic>
        <p:pic>
          <p:nvPicPr>
            <p:cNvPr id="6187" name="Picture 43" descr="Komar01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77" y="1375"/>
              <a:ext cx="2880" cy="2304"/>
            </a:xfrm>
            <a:prstGeom prst="rect">
              <a:avLst/>
            </a:prstGeom>
            <a:noFill/>
          </p:spPr>
        </p:pic>
        <p:pic>
          <p:nvPicPr>
            <p:cNvPr id="6186" name="Picture 42" descr="Komar01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387" y="1375"/>
              <a:ext cx="2880" cy="2304"/>
            </a:xfrm>
            <a:prstGeom prst="rect">
              <a:avLst/>
            </a:prstGeom>
            <a:noFill/>
          </p:spPr>
        </p:pic>
        <p:sp>
          <p:nvSpPr>
            <p:cNvPr id="6185" name="AutoShape 41"/>
            <p:cNvSpPr>
              <a:spLocks noChangeShapeType="1"/>
            </p:cNvSpPr>
            <p:nvPr/>
          </p:nvSpPr>
          <p:spPr bwMode="auto">
            <a:xfrm>
              <a:off x="2527" y="2320"/>
              <a:ext cx="1" cy="360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84" name="AutoShape 40"/>
            <p:cNvSpPr>
              <a:spLocks noChangeShapeType="1"/>
            </p:cNvSpPr>
            <p:nvPr/>
          </p:nvSpPr>
          <p:spPr bwMode="auto">
            <a:xfrm>
              <a:off x="2347" y="2500"/>
              <a:ext cx="360" cy="1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83" name="AutoShape 39"/>
            <p:cNvSpPr>
              <a:spLocks noChangeShapeType="1"/>
            </p:cNvSpPr>
            <p:nvPr/>
          </p:nvSpPr>
          <p:spPr bwMode="auto">
            <a:xfrm>
              <a:off x="5084" y="2500"/>
              <a:ext cx="900" cy="1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82" name="AutoShape 38"/>
            <p:cNvSpPr>
              <a:spLocks noChangeShapeType="1"/>
            </p:cNvSpPr>
            <p:nvPr/>
          </p:nvSpPr>
          <p:spPr bwMode="auto">
            <a:xfrm>
              <a:off x="4784" y="2501"/>
              <a:ext cx="36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81" name="AutoShape 37"/>
            <p:cNvSpPr>
              <a:spLocks noChangeShapeType="1"/>
            </p:cNvSpPr>
            <p:nvPr/>
          </p:nvSpPr>
          <p:spPr bwMode="auto">
            <a:xfrm flipH="1">
              <a:off x="5939" y="2500"/>
              <a:ext cx="36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80" name="AutoShape 36"/>
            <p:cNvSpPr>
              <a:spLocks noChangeShapeType="1"/>
            </p:cNvSpPr>
            <p:nvPr/>
          </p:nvSpPr>
          <p:spPr bwMode="auto">
            <a:xfrm flipV="1">
              <a:off x="5534" y="2410"/>
              <a:ext cx="1" cy="180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79" name="AutoShape 35"/>
            <p:cNvSpPr>
              <a:spLocks noChangeShapeType="1"/>
            </p:cNvSpPr>
            <p:nvPr/>
          </p:nvSpPr>
          <p:spPr bwMode="auto">
            <a:xfrm>
              <a:off x="8452" y="2320"/>
              <a:ext cx="1" cy="360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78" name="AutoShape 34"/>
            <p:cNvSpPr>
              <a:spLocks noChangeShapeType="1"/>
            </p:cNvSpPr>
            <p:nvPr/>
          </p:nvSpPr>
          <p:spPr bwMode="auto">
            <a:xfrm>
              <a:off x="8272" y="2500"/>
              <a:ext cx="360" cy="1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sp>
        <p:nvSpPr>
          <p:cNvPr id="50" name="Zástupný symbol pro obsah 1"/>
          <p:cNvSpPr txBox="1">
            <a:spLocks/>
          </p:cNvSpPr>
          <p:nvPr/>
        </p:nvSpPr>
        <p:spPr>
          <a:xfrm>
            <a:off x="4572000" y="2286000"/>
            <a:ext cx="4267200" cy="9906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cs-CZ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lang="cs-CZ" sz="2000" dirty="0" smtClean="0"/>
              <a:t>Průběh </a:t>
            </a: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cs-CZ" dirty="0" smtClean="0"/>
              <a:t>Detekce v ose X</a:t>
            </a: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cs-CZ" dirty="0" smtClean="0"/>
              <a:t>Detekce v ose Y</a:t>
            </a: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kumimoji="0" lang="cs-CZ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" name="Zástupný symbol pro obsah 1"/>
          <p:cNvSpPr txBox="1">
            <a:spLocks/>
          </p:cNvSpPr>
          <p:nvPr/>
        </p:nvSpPr>
        <p:spPr>
          <a:xfrm>
            <a:off x="4572000" y="3276600"/>
            <a:ext cx="4267200" cy="990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cs-CZ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Možná chybná detekce středu komára!</a:t>
            </a:r>
          </a:p>
        </p:txBody>
      </p:sp>
      <p:sp>
        <p:nvSpPr>
          <p:cNvPr id="52" name="Zástupný symbol pro obsah 1"/>
          <p:cNvSpPr txBox="1">
            <a:spLocks/>
          </p:cNvSpPr>
          <p:nvPr/>
        </p:nvSpPr>
        <p:spPr>
          <a:xfrm>
            <a:off x="4572000" y="4267200"/>
            <a:ext cx="4267200" cy="990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cs-CZ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lang="cs-CZ" sz="2000" dirty="0" smtClean="0"/>
              <a:t>Průběh</a:t>
            </a: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kumimoji="0" lang="cs-CZ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Detekce</a:t>
            </a:r>
            <a:r>
              <a:rPr kumimoji="0" lang="cs-CZ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opět v ose X</a:t>
            </a:r>
            <a:endParaRPr kumimoji="0" lang="cs-CZ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3" name="Zástupný symbol pro obsah 1"/>
          <p:cNvSpPr txBox="1">
            <a:spLocks/>
          </p:cNvSpPr>
          <p:nvPr/>
        </p:nvSpPr>
        <p:spPr>
          <a:xfrm>
            <a:off x="457200" y="5291328"/>
            <a:ext cx="8229600" cy="10332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cs-CZ" sz="2300" dirty="0" smtClean="0"/>
              <a:t>3. Fáze – Je jas </a:t>
            </a:r>
            <a:r>
              <a:rPr lang="cs-CZ" sz="2300" dirty="0" err="1" smtClean="0"/>
              <a:t>pixelu</a:t>
            </a:r>
            <a:r>
              <a:rPr lang="cs-CZ" sz="2300" dirty="0" smtClean="0"/>
              <a:t> ve středu detekovaného</a:t>
            </a:r>
          </a:p>
          <a:p>
            <a:pPr marL="822960" lvl="1" indent="-256032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cs-CZ" sz="2300" dirty="0" smtClean="0"/>
              <a:t>		         komára nižší než 70?</a:t>
            </a:r>
            <a:endParaRPr kumimoji="0" lang="cs-CZ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5" name="Zástupný symbol pro číslo snímku 5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581400" y="1481328"/>
            <a:ext cx="5105400" cy="4525963"/>
          </a:xfrm>
        </p:spPr>
        <p:txBody>
          <a:bodyPr/>
          <a:lstStyle/>
          <a:p>
            <a:r>
              <a:rPr lang="cs-CZ" dirty="0" smtClean="0"/>
              <a:t>řešeno pomocí </a:t>
            </a:r>
            <a:r>
              <a:rPr lang="cs-CZ" dirty="0" err="1" smtClean="0"/>
              <a:t>Robotic</a:t>
            </a:r>
            <a:r>
              <a:rPr lang="cs-CZ" dirty="0" smtClean="0"/>
              <a:t> </a:t>
            </a:r>
            <a:r>
              <a:rPr lang="cs-CZ" dirty="0" err="1" smtClean="0"/>
              <a:t>toolboxu</a:t>
            </a:r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Transformace souřadnice – úhel pomalá</a:t>
            </a:r>
          </a:p>
          <a:p>
            <a:endParaRPr lang="cs-CZ" dirty="0" smtClean="0"/>
          </a:p>
          <a:p>
            <a:r>
              <a:rPr lang="cs-CZ" dirty="0" smtClean="0"/>
              <a:t>Vlastní řešení rychlejší a přesné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Transformace souřadnic</a:t>
            </a:r>
            <a:endParaRPr lang="cs-CZ" dirty="0"/>
          </a:p>
        </p:txBody>
      </p:sp>
      <p:pic>
        <p:nvPicPr>
          <p:cNvPr id="4" name="Obrázek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43000" y="1009650"/>
            <a:ext cx="5761355" cy="3069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4210050"/>
            <a:ext cx="2124075" cy="1657350"/>
          </a:xfrm>
          <a:prstGeom prst="rect">
            <a:avLst/>
          </a:prstGeom>
          <a:noFill/>
        </p:spPr>
      </p:pic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Zhodnocení</a:t>
            </a:r>
            <a:endParaRPr lang="cs-CZ" dirty="0"/>
          </a:p>
        </p:txBody>
      </p:sp>
      <p:pic>
        <p:nvPicPr>
          <p:cNvPr id="7" name="Obrázek 6" descr="C:\Users\mxmaki\AppData\Local\VirtualStore\Program Files (x86)\QIP 2010\Profiles\mxmaki@qip.ru\RcvdFiles\krticka_305547450@qip.ru\OsaX01.emf"/>
          <p:cNvPicPr/>
          <p:nvPr/>
        </p:nvPicPr>
        <p:blipFill>
          <a:blip r:embed="rId2" cstate="print"/>
          <a:srcRect l="7273" r="6777"/>
          <a:stretch>
            <a:fillRect/>
          </a:stretch>
        </p:blipFill>
        <p:spPr bwMode="auto">
          <a:xfrm>
            <a:off x="1562100" y="2311400"/>
            <a:ext cx="6286500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2252471"/>
          </a:xfrm>
        </p:spPr>
        <p:txBody>
          <a:bodyPr/>
          <a:lstStyle/>
          <a:p>
            <a:r>
              <a:rPr lang="cs-CZ" dirty="0" smtClean="0"/>
              <a:t>Problém se synchronizací vstupů</a:t>
            </a:r>
          </a:p>
          <a:p>
            <a:r>
              <a:rPr lang="cs-CZ" dirty="0" smtClean="0"/>
              <a:t>Kmity predikované polohy odstraněny filtrem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Ukázka</a:t>
            </a:r>
            <a:endParaRPr lang="cs-CZ" dirty="0"/>
          </a:p>
        </p:txBody>
      </p:sp>
      <p:pic>
        <p:nvPicPr>
          <p:cNvPr id="1026" name="Picture 2" descr="D:\Data1\Data\Personal\Skola\CVUT\Magisterske studium\2.Semestr\A3M33IRO\Project-Komar\Prezentace\kom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285875"/>
            <a:ext cx="6105525" cy="4581525"/>
          </a:xfrm>
          <a:prstGeom prst="rect">
            <a:avLst/>
          </a:prstGeom>
          <a:noFill/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Dotazy?</a:t>
            </a:r>
            <a:endParaRPr lang="cs-CZ" dirty="0"/>
          </a:p>
        </p:txBody>
      </p:sp>
      <p:pic>
        <p:nvPicPr>
          <p:cNvPr id="1028" name="Picture 4" descr="C:\Users\mxmaki\Documents\MATLAB\komar\kom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4475" y="1285875"/>
            <a:ext cx="6105525" cy="4581525"/>
          </a:xfrm>
          <a:prstGeom prst="rect">
            <a:avLst/>
          </a:prstGeom>
          <a:noFill/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113</TotalTime>
  <Words>165</Words>
  <Application>Microsoft Office PowerPoint</Application>
  <PresentationFormat>Předvádění na obrazovce (4:3)</PresentationFormat>
  <Paragraphs>67</Paragraphs>
  <Slides>7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Shluk</vt:lpstr>
      <vt:lpstr>Robot – Komár 2</vt:lpstr>
      <vt:lpstr>Blokové schéma systému</vt:lpstr>
      <vt:lpstr>Detekce komára</vt:lpstr>
      <vt:lpstr>Transformace souřadnic</vt:lpstr>
      <vt:lpstr>Zhodnocení</vt:lpstr>
      <vt:lpstr>Ukázka</vt:lpstr>
      <vt:lpstr>Dotazy?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Robot – Komár 2</dc:title>
  <dc:creator>VasEx</dc:creator>
  <cp:lastModifiedBy>Vasek</cp:lastModifiedBy>
  <cp:revision>35</cp:revision>
  <dcterms:created xsi:type="dcterms:W3CDTF">2006-08-16T00:00:00Z</dcterms:created>
  <dcterms:modified xsi:type="dcterms:W3CDTF">2011-05-18T20:43:11Z</dcterms:modified>
</cp:coreProperties>
</file>